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7"/>
  </p:notesMasterIdLst>
  <p:sldIdLst>
    <p:sldId id="256" r:id="rId2"/>
    <p:sldId id="314" r:id="rId3"/>
    <p:sldId id="302" r:id="rId4"/>
    <p:sldId id="303" r:id="rId5"/>
    <p:sldId id="306" r:id="rId6"/>
    <p:sldId id="261" r:id="rId7"/>
    <p:sldId id="259" r:id="rId8"/>
    <p:sldId id="260" r:id="rId9"/>
    <p:sldId id="270" r:id="rId10"/>
    <p:sldId id="275" r:id="rId11"/>
    <p:sldId id="272" r:id="rId12"/>
    <p:sldId id="257" r:id="rId13"/>
    <p:sldId id="273" r:id="rId14"/>
    <p:sldId id="274" r:id="rId15"/>
    <p:sldId id="278" r:id="rId16"/>
    <p:sldId id="280" r:id="rId17"/>
    <p:sldId id="281" r:id="rId18"/>
    <p:sldId id="276" r:id="rId19"/>
    <p:sldId id="311" r:id="rId20"/>
    <p:sldId id="284" r:id="rId21"/>
    <p:sldId id="286" r:id="rId22"/>
    <p:sldId id="287" r:id="rId23"/>
    <p:sldId id="288" r:id="rId24"/>
    <p:sldId id="262" r:id="rId25"/>
    <p:sldId id="269" r:id="rId26"/>
    <p:sldId id="267" r:id="rId27"/>
    <p:sldId id="290" r:id="rId28"/>
    <p:sldId id="291" r:id="rId29"/>
    <p:sldId id="307" r:id="rId30"/>
    <p:sldId id="308" r:id="rId31"/>
    <p:sldId id="309" r:id="rId32"/>
    <p:sldId id="292" r:id="rId33"/>
    <p:sldId id="293" r:id="rId34"/>
    <p:sldId id="294" r:id="rId35"/>
    <p:sldId id="264" r:id="rId36"/>
    <p:sldId id="265" r:id="rId37"/>
    <p:sldId id="266" r:id="rId38"/>
    <p:sldId id="295" r:id="rId39"/>
    <p:sldId id="296" r:id="rId40"/>
    <p:sldId id="299" r:id="rId41"/>
    <p:sldId id="282" r:id="rId42"/>
    <p:sldId id="283" r:id="rId43"/>
    <p:sldId id="310" r:id="rId44"/>
    <p:sldId id="279" r:id="rId45"/>
    <p:sldId id="271" r:id="rId46"/>
    <p:sldId id="300" r:id="rId47"/>
    <p:sldId id="285" r:id="rId48"/>
    <p:sldId id="268" r:id="rId49"/>
    <p:sldId id="297" r:id="rId50"/>
    <p:sldId id="258" r:id="rId51"/>
    <p:sldId id="301" r:id="rId52"/>
    <p:sldId id="312" r:id="rId53"/>
    <p:sldId id="313" r:id="rId54"/>
    <p:sldId id="263" r:id="rId55"/>
    <p:sldId id="289"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13" autoAdjust="0"/>
  </p:normalViewPr>
  <p:slideViewPr>
    <p:cSldViewPr snapToGrid="0">
      <p:cViewPr varScale="1">
        <p:scale>
          <a:sx n="78" d="100"/>
          <a:sy n="78" d="100"/>
        </p:scale>
        <p:origin x="1836" y="-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a:t>
            </a:fld>
            <a:endParaRPr lang="zh-CN" altLang="en-US"/>
          </a:p>
        </p:txBody>
      </p:sp>
    </p:spTree>
    <p:extLst>
      <p:ext uri="{BB962C8B-B14F-4D97-AF65-F5344CB8AC3E}">
        <p14:creationId xmlns:p14="http://schemas.microsoft.com/office/powerpoint/2010/main" val="421308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26</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27</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28</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32</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36</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38</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39</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40</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41</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47</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DiffuseColor</a:t>
            </a:r>
            <a:r>
              <a:rPr lang="en-US" altLang="zh-CN" dirty="0" smtClean="0"/>
              <a:t> </a:t>
            </a:r>
          </a:p>
          <a:p>
            <a:r>
              <a:rPr lang="en-US" altLang="zh-CN" dirty="0" err="1" smtClean="0"/>
              <a:t>SpecularColor</a:t>
            </a:r>
            <a:r>
              <a:rPr lang="en-US" altLang="zh-CN" dirty="0" smtClean="0"/>
              <a:t> </a:t>
            </a:r>
          </a:p>
          <a:p>
            <a:r>
              <a:rPr lang="en-US" altLang="zh-CN" dirty="0" err="1" smtClean="0"/>
              <a:t>SpecularPower</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54</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10</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15</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16</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21</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2019/7/18</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 Target="slide12.xml"/><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0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0.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70.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4.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QianMo/PBR-White-Paper/blob/master/content/part%201/media/982e3672c32998079331a1186dc61e77.pn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49.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7.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hyperlink" Target="http://filmicworlds.com/blog/everything-is-shiny/"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55.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8.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2"/>
          <a:srcRect t="5969"/>
          <a:stretch/>
        </p:blipFill>
        <p:spPr>
          <a:xfrm>
            <a:off x="1323726" y="2980944"/>
            <a:ext cx="10037001" cy="950975"/>
          </a:xfrm>
          <a:prstGeom prst="rect">
            <a:avLst/>
          </a:prstGeom>
        </p:spPr>
      </p:pic>
      <p:sp>
        <p:nvSpPr>
          <p:cNvPr id="6" name="AutoShape 4"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823178" y="4623306"/>
            <a:ext cx="11038095" cy="761905"/>
          </a:xfrm>
          <a:prstGeom prst="rect">
            <a:avLst/>
          </a:prstGeom>
        </p:spPr>
      </p:pic>
    </p:spTree>
    <p:extLst>
      <p:ext uri="{BB962C8B-B14F-4D97-AF65-F5344CB8AC3E}">
        <p14:creationId xmlns:p14="http://schemas.microsoft.com/office/powerpoint/2010/main" val="1017564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为什么要</a:t>
            </a:r>
            <a:r>
              <a:rPr lang="en-US" altLang="zh-CN" dirty="0" smtClean="0"/>
              <a:t>PBR</a:t>
            </a:r>
            <a:endParaRPr lang="zh-CN" altLang="en-US" dirty="0"/>
          </a:p>
        </p:txBody>
      </p:sp>
      <p:pic>
        <p:nvPicPr>
          <p:cNvPr id="6" name="图片 5"/>
          <p:cNvPicPr>
            <a:picLocks noChangeAspect="1"/>
          </p:cNvPicPr>
          <p:nvPr/>
        </p:nvPicPr>
        <p:blipFill>
          <a:blip r:embed="rId2"/>
          <a:stretch>
            <a:fillRect/>
          </a:stretch>
        </p:blipFill>
        <p:spPr>
          <a:xfrm>
            <a:off x="202927" y="1881075"/>
            <a:ext cx="11800000" cy="4380952"/>
          </a:xfrm>
          <a:prstGeom prst="rect">
            <a:avLst/>
          </a:prstGeom>
        </p:spPr>
      </p:pic>
      <p:pic>
        <p:nvPicPr>
          <p:cNvPr id="3" name="图片 2"/>
          <p:cNvPicPr>
            <a:picLocks noChangeAspect="1"/>
          </p:cNvPicPr>
          <p:nvPr/>
        </p:nvPicPr>
        <p:blipFill>
          <a:blip r:embed="rId3"/>
          <a:stretch>
            <a:fillRect/>
          </a:stretch>
        </p:blipFill>
        <p:spPr>
          <a:xfrm>
            <a:off x="0" y="1433384"/>
            <a:ext cx="12192000" cy="7433664"/>
          </a:xfrm>
          <a:prstGeom prst="rect">
            <a:avLst/>
          </a:prstGeom>
        </p:spPr>
      </p:pic>
    </p:spTree>
    <p:extLst>
      <p:ext uri="{BB962C8B-B14F-4D97-AF65-F5344CB8AC3E}">
        <p14:creationId xmlns:p14="http://schemas.microsoft.com/office/powerpoint/2010/main" val="206996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710184" y="1968573"/>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US" altLang="zh-CN" sz="2000"/>
                        <m:t>Cook</m:t>
                      </m:r>
                      <m:r>
                        <m:rPr>
                          <m:nor/>
                        </m:rPr>
                        <a:rPr lang="en-US" altLang="zh-CN" sz="2000"/>
                        <m:t>−</m:t>
                      </m:r>
                      <m:r>
                        <m:rPr>
                          <m:nor/>
                        </m:rPr>
                        <a:rPr lang="en-US" altLang="zh-CN" sz="2000"/>
                        <m:t>Torrance</m:t>
                      </m:r>
                      <m:r>
                        <a:rPr lang="en-US" altLang="zh-CN" sz="2000" b="0" i="1" smtClean="0">
                          <a:latin typeface="Cambria Math" panose="02040503050406030204" pitchFamily="18" charset="0"/>
                        </a:rPr>
                        <m:t>=</m:t>
                      </m:r>
                      <m:r>
                        <a:rPr lang="en-US" altLang="zh-CN" sz="4400" b="0" i="1" smtClean="0">
                          <a:latin typeface="Cambria Math" panose="02040503050406030204" pitchFamily="18" charset="0"/>
                        </a:rPr>
                        <m:t>𝑓</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 </m:t>
                      </m:r>
                      <m:r>
                        <a:rPr lang="en-US" altLang="zh-CN" sz="4400" b="0" i="0" smtClean="0">
                          <a:latin typeface="Cambria Math" panose="02040503050406030204" pitchFamily="18" charset="0"/>
                        </a:rPr>
                        <m:t>=</m:t>
                      </m:r>
                      <m:f>
                        <m:fPr>
                          <m:ctrlPr>
                            <a:rPr lang="en-US" altLang="zh-CN" sz="4400" b="0" i="1" smtClean="0">
                              <a:latin typeface="Cambria Math" panose="02040503050406030204" pitchFamily="18" charset="0"/>
                            </a:rPr>
                          </m:ctrlPr>
                        </m:fPr>
                        <m:num>
                          <m:r>
                            <a:rPr lang="en-US" altLang="zh-CN" sz="4400" b="0" i="1" smtClean="0">
                              <a:latin typeface="Cambria Math" panose="02040503050406030204" pitchFamily="18" charset="0"/>
                            </a:rPr>
                            <m:t>𝐷</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𝐹</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𝐺</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num>
                        <m:den>
                          <m:r>
                            <a:rPr lang="en-US" altLang="zh-CN" sz="4400" b="0" i="1" smtClean="0">
                              <a:latin typeface="Cambria Math" panose="02040503050406030204" pitchFamily="18" charset="0"/>
                            </a:rPr>
                            <m:t>4(</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den>
                      </m:f>
                    </m:oMath>
                  </m:oMathPara>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710184" y="1968573"/>
                <a:ext cx="10515600" cy="2617334"/>
              </a:xfrm>
              <a:blipFill>
                <a:blip r:embed="rId3"/>
                <a:stretch>
                  <a:fillRect t="-466"/>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srcRect l="42631" r="27600" b="13122"/>
          <a:stretch/>
        </p:blipFill>
        <p:spPr>
          <a:xfrm>
            <a:off x="5233392" y="3555185"/>
            <a:ext cx="6493095" cy="1307973"/>
          </a:xfrm>
          <a:prstGeom prst="rect">
            <a:avLst/>
          </a:prstGeom>
        </p:spPr>
      </p:pic>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hlinkClick r:id="rId6" action="ppaction://hlinksldjump"/>
          </p:cNvPr>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5"/>
          <a:stretch>
            <a:fillRect/>
          </a:stretch>
        </p:blipFill>
        <p:spPr>
          <a:xfrm>
            <a:off x="838200" y="4952490"/>
            <a:ext cx="11038095" cy="76190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b="9387"/>
          <a:stretch/>
        </p:blipFill>
        <p:spPr>
          <a:xfrm>
            <a:off x="0" y="0"/>
            <a:ext cx="12284888" cy="6214188"/>
          </a:xfrm>
          <a:prstGeom prst="rect">
            <a:avLst/>
          </a:prstGeom>
        </p:spPr>
      </p:pic>
      <p:sp>
        <p:nvSpPr>
          <p:cNvPr id="5" name="文本框 4"/>
          <p:cNvSpPr txBox="1"/>
          <p:nvPr/>
        </p:nvSpPr>
        <p:spPr>
          <a:xfrm>
            <a:off x="8378889" y="6289993"/>
            <a:ext cx="3416320" cy="523220"/>
          </a:xfrm>
          <a:prstGeom prst="rect">
            <a:avLst/>
          </a:prstGeom>
          <a:noFill/>
        </p:spPr>
        <p:txBody>
          <a:bodyPr wrap="none" rtlCol="0">
            <a:spAutoFit/>
          </a:bodyPr>
          <a:lstStyle/>
          <a:p>
            <a:r>
              <a:rPr lang="zh-CN" altLang="en-US" sz="2800" dirty="0" smtClean="0">
                <a:latin typeface="等线" panose="02010600030101010101" pitchFamily="2" charset="-122"/>
                <a:ea typeface="等线" panose="02010600030101010101" pitchFamily="2" charset="-122"/>
              </a:rPr>
              <a:t>如果用图片作为光源</a:t>
            </a:r>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2850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什么是渲染</a:t>
            </a:r>
            <a:endParaRPr lang="zh-CN" altLang="en-US" dirty="0"/>
          </a:p>
        </p:txBody>
      </p:sp>
      <p:pic>
        <p:nvPicPr>
          <p:cNvPr id="4" name="图片 3"/>
          <p:cNvPicPr>
            <a:picLocks noChangeAspect="1"/>
          </p:cNvPicPr>
          <p:nvPr/>
        </p:nvPicPr>
        <p:blipFill>
          <a:blip r:embed="rId3"/>
          <a:stretch>
            <a:fillRect/>
          </a:stretch>
        </p:blipFill>
        <p:spPr>
          <a:xfrm>
            <a:off x="358380" y="3246665"/>
            <a:ext cx="5334000" cy="3238500"/>
          </a:xfrm>
          <a:prstGeom prst="rect">
            <a:avLst/>
          </a:prstGeom>
        </p:spPr>
      </p:pic>
      <p:pic>
        <p:nvPicPr>
          <p:cNvPr id="1026" name="Picture 2" descr="https://learnopengl-cn.github.io/img/07/01/tex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22" y="1548881"/>
            <a:ext cx="7620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4660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光照，漫反射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反应</a:t>
            </a:r>
            <a:r>
              <a:rPr lang="zh-CN" altLang="en-US" sz="2400" dirty="0">
                <a:latin typeface="等线" panose="02010600030101010101" pitchFamily="2" charset="-122"/>
                <a:ea typeface="等线" panose="02010600030101010101" pitchFamily="2" charset="-122"/>
              </a:rPr>
              <a:t>光照环境的平均受光情况，决定大趋势</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光照强度</a:t>
            </a:r>
            <a:r>
              <a:rPr lang="zh-CN" altLang="en-US" sz="2400" dirty="0">
                <a:latin typeface="等线" panose="02010600030101010101" pitchFamily="2" charset="-122"/>
                <a:ea typeface="等线" panose="02010600030101010101" pitchFamily="2" charset="-122"/>
              </a:rPr>
              <a:t>和颜色变化较为缓和（低频</a:t>
            </a:r>
            <a:r>
              <a:rPr lang="zh-CN" altLang="en-US" sz="2400" dirty="0" smtClean="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084288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光照，镜面反射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成像</a:t>
            </a:r>
            <a:r>
              <a:rPr lang="zh-CN" altLang="en-US" sz="2400" dirty="0">
                <a:latin typeface="等线" panose="02010600030101010101" pitchFamily="2" charset="-122"/>
                <a:ea typeface="等线" panose="02010600030101010101" pitchFamily="2" charset="-122"/>
              </a:rPr>
              <a:t>相对清晰，反应光照环境的细节</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反射</a:t>
            </a:r>
            <a:r>
              <a:rPr lang="zh-CN" altLang="en-US" sz="2400" dirty="0">
                <a:latin typeface="等线" panose="02010600030101010101" pitchFamily="2" charset="-122"/>
                <a:ea typeface="等线" panose="02010600030101010101" pitchFamily="2" charset="-122"/>
              </a:rPr>
              <a:t>内容会随着视点与物体的角度强烈变化。</a:t>
            </a:r>
          </a:p>
        </p:txBody>
      </p:sp>
      <p:pic>
        <p:nvPicPr>
          <p:cNvPr id="3" name="图片 2"/>
          <p:cNvPicPr>
            <a:picLocks noChangeAspect="1"/>
          </p:cNvPicPr>
          <p:nvPr/>
        </p:nvPicPr>
        <p:blipFill rotWithShape="1">
          <a:blip r:embed="rId3"/>
          <a:srcRect r="13213"/>
          <a:stretch/>
        </p:blipFill>
        <p:spPr>
          <a:xfrm>
            <a:off x="845125" y="1831836"/>
            <a:ext cx="2849797" cy="3117379"/>
          </a:xfrm>
          <a:prstGeom prst="rect">
            <a:avLst/>
          </a:prstGeom>
        </p:spPr>
      </p:pic>
      <p:pic>
        <p:nvPicPr>
          <p:cNvPr id="4" name="图片 3"/>
          <p:cNvPicPr>
            <a:picLocks noChangeAspect="1"/>
          </p:cNvPicPr>
          <p:nvPr/>
        </p:nvPicPr>
        <p:blipFill>
          <a:blip r:embed="rId4"/>
          <a:stretch>
            <a:fillRect/>
          </a:stretch>
        </p:blipFill>
        <p:spPr>
          <a:xfrm>
            <a:off x="850603" y="1941133"/>
            <a:ext cx="2862979" cy="3053844"/>
          </a:xfrm>
          <a:prstGeom prst="rect">
            <a:avLst/>
          </a:prstGeom>
        </p:spPr>
      </p:pic>
    </p:spTree>
    <p:extLst>
      <p:ext uri="{BB962C8B-B14F-4D97-AF65-F5344CB8AC3E}">
        <p14:creationId xmlns:p14="http://schemas.microsoft.com/office/powerpoint/2010/main" val="17601491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zh-CN" altLang="en-US" dirty="0" smtClean="0"/>
              <a:t>光照模型</a:t>
            </a:r>
            <a:r>
              <a:rPr lang="en-US" altLang="zh-CN" dirty="0" smtClean="0"/>
              <a:t>-</a:t>
            </a:r>
            <a:r>
              <a:rPr lang="zh-CN" altLang="en-US" dirty="0" smtClean="0"/>
              <a:t>漫反射</a:t>
            </a:r>
            <a:endParaRPr lang="zh-CN" altLang="en-US" dirty="0"/>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58555" y="2556588"/>
            <a:ext cx="7433445"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物体在接受到光照的一 侧出现的大面积的</a:t>
            </a:r>
            <a:r>
              <a:rPr lang="zh-CN" altLang="en-US" sz="2400" dirty="0" smtClean="0">
                <a:latin typeface="等线" panose="02010600030101010101" pitchFamily="2" charset="-122"/>
                <a:ea typeface="等线" panose="02010600030101010101" pitchFamily="2" charset="-122"/>
              </a:rPr>
              <a:t>发亮现象</a:t>
            </a:r>
            <a:r>
              <a:rPr lang="zh-CN" altLang="en-US" sz="2400" dirty="0">
                <a:latin typeface="等线" panose="02010600030101010101" pitchFamily="2" charset="-122"/>
                <a:ea typeface="等线" panose="02010600030101010101" pitchFamily="2" charset="-122"/>
              </a:rPr>
              <a:t>。</a:t>
            </a:r>
          </a:p>
        </p:txBody>
      </p:sp>
      <p:pic>
        <p:nvPicPr>
          <p:cNvPr id="8" name="图片 7"/>
          <p:cNvPicPr>
            <a:picLocks noChangeAspect="1"/>
          </p:cNvPicPr>
          <p:nvPr/>
        </p:nvPicPr>
        <p:blipFill>
          <a:blip r:embed="rId3"/>
          <a:stretch>
            <a:fillRect/>
          </a:stretch>
        </p:blipFill>
        <p:spPr>
          <a:xfrm>
            <a:off x="5377056" y="4306906"/>
            <a:ext cx="2333625" cy="1485900"/>
          </a:xfrm>
          <a:prstGeom prst="rect">
            <a:avLst/>
          </a:prstGeom>
        </p:spPr>
      </p:pic>
    </p:spTree>
    <p:extLst>
      <p:ext uri="{BB962C8B-B14F-4D97-AF65-F5344CB8AC3E}">
        <p14:creationId xmlns:p14="http://schemas.microsoft.com/office/powerpoint/2010/main" val="2055925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s://img-blog.csdnimg.cn/20190305151414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27" y="1828800"/>
            <a:ext cx="7038975"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061649411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27" y="2662076"/>
            <a:ext cx="9372600" cy="82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6096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传统光照模型</a:t>
            </a:r>
            <a:r>
              <a:rPr lang="en-US" altLang="zh-CN" dirty="0"/>
              <a:t>-</a:t>
            </a:r>
            <a:r>
              <a:rPr lang="zh-CN" altLang="en-US" dirty="0"/>
              <a:t>镜面反射</a:t>
            </a:r>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7" name="矩形 6"/>
          <p:cNvSpPr/>
          <p:nvPr/>
        </p:nvSpPr>
        <p:spPr>
          <a:xfrm>
            <a:off x="4758555" y="2556588"/>
            <a:ext cx="7332457"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出现在物体向光面，一个明显 比周围亮很多的光斑。</a:t>
            </a:r>
          </a:p>
        </p:txBody>
      </p:sp>
      <p:pic>
        <p:nvPicPr>
          <p:cNvPr id="9" name="图片 8"/>
          <p:cNvPicPr>
            <a:picLocks noChangeAspect="1"/>
          </p:cNvPicPr>
          <p:nvPr/>
        </p:nvPicPr>
        <p:blipFill rotWithShape="1">
          <a:blip r:embed="rId3"/>
          <a:srcRect r="16285"/>
          <a:stretch/>
        </p:blipFill>
        <p:spPr>
          <a:xfrm>
            <a:off x="862731" y="2556588"/>
            <a:ext cx="3261400" cy="325342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536958" y="4219341"/>
            <a:ext cx="2514600" cy="1590675"/>
          </a:xfrm>
          <a:prstGeom prst="rect">
            <a:avLst/>
          </a:prstGeom>
        </p:spPr>
      </p:pic>
    </p:spTree>
    <p:extLst>
      <p:ext uri="{BB962C8B-B14F-4D97-AF65-F5344CB8AC3E}">
        <p14:creationId xmlns:p14="http://schemas.microsoft.com/office/powerpoint/2010/main" val="19717144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UnityMetallic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6210" y="365760"/>
            <a:ext cx="4392605" cy="621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529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12762" y="4004468"/>
            <a:ext cx="6609524" cy="1914286"/>
          </a:xfrm>
          <a:prstGeom prst="rect">
            <a:avLst/>
          </a:prstGeom>
        </p:spPr>
      </p:pic>
    </p:spTree>
    <p:extLst>
      <p:ext uri="{BB962C8B-B14F-4D97-AF65-F5344CB8AC3E}">
        <p14:creationId xmlns:p14="http://schemas.microsoft.com/office/powerpoint/2010/main" val="29646405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5570756"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模型太简单，无法表示物质粗糙度</a:t>
            </a:r>
            <a:endParaRPr lang="en-US" altLang="zh-CN" sz="2800" dirty="0" smtClean="0">
              <a:ea typeface="+mj-ea"/>
            </a:endParaRPr>
          </a:p>
          <a:p>
            <a:r>
              <a:rPr lang="zh-CN" altLang="en-US" sz="2800" dirty="0" smtClean="0">
                <a:ea typeface="+mj-ea"/>
              </a:rPr>
              <a:t>物理正确性缺失，引入</a:t>
            </a:r>
            <a:r>
              <a:rPr lang="en-US" altLang="zh-CN" sz="2800" dirty="0" smtClean="0">
                <a:ea typeface="+mj-ea"/>
              </a:rPr>
              <a:t>Hack</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4863</TotalTime>
  <Words>1865</Words>
  <Application>Microsoft Office PowerPoint</Application>
  <PresentationFormat>宽屏</PresentationFormat>
  <Paragraphs>263</Paragraphs>
  <Slides>55</Slides>
  <Notes>20</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55</vt:i4>
      </vt:variant>
    </vt:vector>
  </HeadingPairs>
  <TitlesOfParts>
    <vt:vector size="67" baseType="lpstr">
      <vt:lpstr>-apple-system</vt:lpstr>
      <vt:lpstr>等线</vt:lpstr>
      <vt:lpstr>宋体</vt:lpstr>
      <vt:lpstr>微软雅黑</vt:lpstr>
      <vt:lpstr>微软雅黑</vt:lpstr>
      <vt:lpstr>新宋体</vt:lpstr>
      <vt:lpstr>Arial</vt:lpstr>
      <vt:lpstr>Calibri</vt:lpstr>
      <vt:lpstr>Calibri Light</vt:lpstr>
      <vt:lpstr>Cambria Math</vt:lpstr>
      <vt:lpstr>Wingdings 2</vt:lpstr>
      <vt:lpstr>HDOfficeLightV0</vt:lpstr>
      <vt:lpstr>基于物理的渲染及卡通渲染</vt:lpstr>
      <vt:lpstr>为什么要PBR</vt:lpstr>
      <vt:lpstr>什么是渲染</vt:lpstr>
      <vt:lpstr>传统光照模型-漫反射</vt:lpstr>
      <vt:lpstr>传统光照模型-镜面反射</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PowerPoint 演示文稿</vt:lpstr>
      <vt:lpstr>PowerPoint 演示文稿</vt:lpstr>
      <vt:lpstr>时间节点和目的</vt:lpstr>
      <vt:lpstr>反射方程</vt:lpstr>
      <vt:lpstr>PowerPoint 演示文稿</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PowerPoint 演示文稿</vt:lpstr>
      <vt:lpstr>间接光照，漫反射</vt:lpstr>
      <vt:lpstr>间接光照，镜面反射</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总结</vt:lpstr>
      <vt:lpstr>Reference</vt:lpstr>
      <vt:lpstr>Gamma矫正</vt:lpstr>
      <vt:lpstr>Gamma矫正</vt:lpstr>
      <vt:lpstr>Everything is Shiny</vt:lpstr>
      <vt:lpstr>Phong和Blinn-Phong的区别</vt:lpstr>
      <vt:lpstr>低差异度序列(Hammersley序列)</vt:lpstr>
      <vt:lpstr>HDR</vt:lpstr>
      <vt:lpstr>PowerPoint 演示文稿</vt:lpstr>
      <vt:lpstr>PowerPoint 演示文稿</vt:lpstr>
      <vt:lpstr>菲涅尔</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luxury lu</cp:lastModifiedBy>
  <cp:revision>113</cp:revision>
  <dcterms:created xsi:type="dcterms:W3CDTF">2019-07-09T03:22:15Z</dcterms:created>
  <dcterms:modified xsi:type="dcterms:W3CDTF">2019-07-17T18:09:20Z</dcterms:modified>
</cp:coreProperties>
</file>